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1" d="100"/>
          <a:sy n="81" d="100"/>
        </p:scale>
        <p:origin x="-84"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695C1EF-1004-45CA-AF9A-42ADC99FD695}"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34383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95C1EF-1004-45CA-AF9A-42ADC99FD695}"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151480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95C1EF-1004-45CA-AF9A-42ADC99FD695}"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68395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95C1EF-1004-45CA-AF9A-42ADC99FD695}"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332169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95C1EF-1004-45CA-AF9A-42ADC99FD695}" type="datetimeFigureOut">
              <a:rPr lang="en-US" smtClean="0"/>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44154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95C1EF-1004-45CA-AF9A-42ADC99FD695}"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318777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95C1EF-1004-45CA-AF9A-42ADC99FD695}" type="datetimeFigureOut">
              <a:rPr lang="en-US" smtClean="0"/>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3496166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95C1EF-1004-45CA-AF9A-42ADC99FD695}" type="datetimeFigureOut">
              <a:rPr lang="en-US" smtClean="0"/>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190021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5C1EF-1004-45CA-AF9A-42ADC99FD695}" type="datetimeFigureOut">
              <a:rPr lang="en-US" smtClean="0"/>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116314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95C1EF-1004-45CA-AF9A-42ADC99FD695}"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228400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95C1EF-1004-45CA-AF9A-42ADC99FD695}" type="datetimeFigureOut">
              <a:rPr lang="en-US" smtClean="0"/>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C95DF-6771-452C-B4BD-30C411907CF5}" type="slidenum">
              <a:rPr lang="en-US" smtClean="0"/>
              <a:t>‹#›</a:t>
            </a:fld>
            <a:endParaRPr lang="en-US"/>
          </a:p>
        </p:txBody>
      </p:sp>
    </p:spTree>
    <p:extLst>
      <p:ext uri="{BB962C8B-B14F-4D97-AF65-F5344CB8AC3E}">
        <p14:creationId xmlns:p14="http://schemas.microsoft.com/office/powerpoint/2010/main" val="248289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5C1EF-1004-45CA-AF9A-42ADC99FD695}" type="datetimeFigureOut">
              <a:rPr lang="en-US" smtClean="0"/>
              <a:t>12/13/2017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C95DF-6771-452C-B4BD-30C411907CF5}" type="slidenum">
              <a:rPr lang="en-US" smtClean="0"/>
              <a:t>‹#›</a:t>
            </a:fld>
            <a:endParaRPr lang="en-US"/>
          </a:p>
        </p:txBody>
      </p:sp>
    </p:spTree>
    <p:extLst>
      <p:ext uri="{BB962C8B-B14F-4D97-AF65-F5344CB8AC3E}">
        <p14:creationId xmlns:p14="http://schemas.microsoft.com/office/powerpoint/2010/main" val="383229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5284"/>
            <a:ext cx="9144000" cy="1622470"/>
          </a:xfrm>
        </p:spPr>
        <p:txBody>
          <a:bodyPr/>
          <a:lstStyle/>
          <a:p>
            <a:r>
              <a:rPr lang="en-US" dirty="0"/>
              <a:t>Rule 4.00</a:t>
            </a:r>
          </a:p>
        </p:txBody>
      </p:sp>
      <p:sp>
        <p:nvSpPr>
          <p:cNvPr id="3" name="Subtitle 2"/>
          <p:cNvSpPr>
            <a:spLocks noGrp="1"/>
          </p:cNvSpPr>
          <p:nvPr>
            <p:ph type="subTitle" idx="1"/>
          </p:nvPr>
        </p:nvSpPr>
        <p:spPr>
          <a:xfrm>
            <a:off x="1524001" y="2160176"/>
            <a:ext cx="9144000" cy="688531"/>
          </a:xfrm>
        </p:spPr>
        <p:txBody>
          <a:bodyPr/>
          <a:lstStyle/>
          <a:p>
            <a:r>
              <a:rPr lang="en-US" dirty="0"/>
              <a:t>Starting and Ending the Game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7458" y="3494516"/>
            <a:ext cx="5877250" cy="2109115"/>
          </a:xfrm>
          <a:prstGeom prst="rect">
            <a:avLst/>
          </a:prstGeom>
        </p:spPr>
      </p:pic>
    </p:spTree>
    <p:extLst>
      <p:ext uri="{BB962C8B-B14F-4D97-AF65-F5344CB8AC3E}">
        <p14:creationId xmlns:p14="http://schemas.microsoft.com/office/powerpoint/2010/main" val="929119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12381"/>
          </a:xfrm>
        </p:spPr>
        <p:txBody>
          <a:bodyPr/>
          <a:lstStyle/>
          <a:p>
            <a:pPr algn="ctr"/>
            <a:r>
              <a:rPr lang="en-US" dirty="0"/>
              <a:t>Rule 4.00</a:t>
            </a:r>
          </a:p>
        </p:txBody>
      </p:sp>
      <p:sp>
        <p:nvSpPr>
          <p:cNvPr id="3" name="Content Placeholder 2"/>
          <p:cNvSpPr>
            <a:spLocks noGrp="1"/>
          </p:cNvSpPr>
          <p:nvPr>
            <p:ph idx="1"/>
          </p:nvPr>
        </p:nvSpPr>
        <p:spPr>
          <a:xfrm>
            <a:off x="838200" y="712380"/>
            <a:ext cx="10515600" cy="5847907"/>
          </a:xfrm>
        </p:spPr>
        <p:txBody>
          <a:bodyPr/>
          <a:lstStyle/>
          <a:p>
            <a:r>
              <a:rPr lang="en-US" dirty="0"/>
              <a:t>4.10 – Regulation games</a:t>
            </a:r>
          </a:p>
          <a:p>
            <a:pPr lvl="1"/>
            <a:r>
              <a:rPr lang="en-US" dirty="0"/>
              <a:t>Major baseball – 6 innings (5 ½ if home team is winning)</a:t>
            </a:r>
          </a:p>
          <a:p>
            <a:pPr lvl="1"/>
            <a:r>
              <a:rPr lang="en-US" dirty="0"/>
              <a:t>Jr/Sr baseball – 7 innings (6 ½ if home team is winning)</a:t>
            </a:r>
          </a:p>
          <a:p>
            <a:pPr lvl="1"/>
            <a:r>
              <a:rPr lang="en-US" dirty="0"/>
              <a:t>If tied after regulation, extra innings</a:t>
            </a:r>
          </a:p>
          <a:p>
            <a:r>
              <a:rPr lang="en-US" dirty="0"/>
              <a:t>4.10 – If a game is called, it is regulation if:</a:t>
            </a:r>
          </a:p>
          <a:p>
            <a:pPr lvl="1"/>
            <a:r>
              <a:rPr lang="en-US" dirty="0"/>
              <a:t>Major baseball – 4 completed innings (3 ½ if home team is winning)</a:t>
            </a:r>
          </a:p>
          <a:p>
            <a:pPr lvl="1"/>
            <a:r>
              <a:rPr lang="en-US" dirty="0"/>
              <a:t>Jr/Sr baseball – 5 completed innings (4 ½ if home team is winning)</a:t>
            </a:r>
          </a:p>
          <a:p>
            <a:r>
              <a:rPr lang="en-US" dirty="0"/>
              <a:t>4.10 – 10 run rule takes effect:</a:t>
            </a:r>
          </a:p>
          <a:p>
            <a:pPr lvl="1"/>
            <a:r>
              <a:rPr lang="en-US" dirty="0"/>
              <a:t>Major baseball – after 4 innings (3 ½ if home team is winning)</a:t>
            </a:r>
          </a:p>
          <a:p>
            <a:pPr lvl="1"/>
            <a:r>
              <a:rPr lang="en-US" dirty="0"/>
              <a:t>Jr/Sr baseball – after 5 innings (4 ½ if home team is winning)</a:t>
            </a:r>
          </a:p>
          <a:p>
            <a:pPr lvl="1"/>
            <a:endParaRPr lang="en-US" dirty="0"/>
          </a:p>
          <a:p>
            <a:pPr marL="0" indent="0">
              <a:buNone/>
            </a:pPr>
            <a:r>
              <a:rPr lang="en-US" dirty="0"/>
              <a:t>NOTE: Before June 1, both </a:t>
            </a:r>
            <a:r>
              <a:rPr lang="en-US" dirty="0" err="1"/>
              <a:t>interleagues</a:t>
            </a:r>
            <a:r>
              <a:rPr lang="en-US" dirty="0"/>
              <a:t> have local rules modifying regulation games.  The 10 run rule is not modified to match those rules.</a:t>
            </a:r>
          </a:p>
        </p:txBody>
      </p:sp>
    </p:spTree>
    <p:extLst>
      <p:ext uri="{BB962C8B-B14F-4D97-AF65-F5344CB8AC3E}">
        <p14:creationId xmlns:p14="http://schemas.microsoft.com/office/powerpoint/2010/main" val="4180805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66233"/>
          </a:xfrm>
        </p:spPr>
        <p:txBody>
          <a:bodyPr>
            <a:normAutofit fontScale="90000"/>
          </a:bodyPr>
          <a:lstStyle/>
          <a:p>
            <a:pPr algn="ctr"/>
            <a:r>
              <a:rPr lang="en-US" dirty="0"/>
              <a:t>Rule 4.00</a:t>
            </a:r>
          </a:p>
        </p:txBody>
      </p:sp>
      <p:sp>
        <p:nvSpPr>
          <p:cNvPr id="3" name="Content Placeholder 2"/>
          <p:cNvSpPr>
            <a:spLocks noGrp="1"/>
          </p:cNvSpPr>
          <p:nvPr>
            <p:ph idx="1"/>
          </p:nvPr>
        </p:nvSpPr>
        <p:spPr>
          <a:xfrm>
            <a:off x="838200" y="666232"/>
            <a:ext cx="10515600" cy="5840893"/>
          </a:xfrm>
        </p:spPr>
        <p:txBody>
          <a:bodyPr/>
          <a:lstStyle/>
          <a:p>
            <a:r>
              <a:rPr lang="en-US" dirty="0"/>
              <a:t>4.11 – The score of a regulation game…</a:t>
            </a:r>
          </a:p>
          <a:p>
            <a:pPr lvl="1"/>
            <a:r>
              <a:rPr lang="en-US" dirty="0"/>
              <a:t>If a game is called during an incomplete inning, the score reverts to the last completed inning.  This includes when:</a:t>
            </a:r>
          </a:p>
          <a:p>
            <a:pPr lvl="2"/>
            <a:r>
              <a:rPr lang="en-US" dirty="0"/>
              <a:t>Visitors score to tie or take the lead and the home team fails to regain the lead.</a:t>
            </a:r>
          </a:p>
          <a:p>
            <a:r>
              <a:rPr lang="en-US" dirty="0"/>
              <a:t>4.12 – Tie games resume from the exact point they are suspended.</a:t>
            </a:r>
          </a:p>
          <a:p>
            <a:pPr lvl="1"/>
            <a:r>
              <a:rPr lang="en-US" dirty="0"/>
              <a:t>DSUA purposes – If suspending a game, report to the assignor.  If resuming a tie game, the assignor will instruct you on pricing.  The rest of 4.12 will be the responsibility of the local league.</a:t>
            </a:r>
          </a:p>
          <a:p>
            <a:r>
              <a:rPr lang="en-US" dirty="0"/>
              <a:t>4.13 – Double Headers are permitted at all levels.</a:t>
            </a:r>
          </a:p>
          <a:p>
            <a:r>
              <a:rPr lang="en-US" dirty="0"/>
              <a:t>4.14 – The umpire(s) shall order lights to be turned on when light conditions become hazardous.  SAFETY FIRST, cost second!</a:t>
            </a:r>
          </a:p>
          <a:p>
            <a:r>
              <a:rPr lang="en-US" dirty="0"/>
              <a:t>4.15 – Forfeits will be handled by local league administration.</a:t>
            </a:r>
          </a:p>
          <a:p>
            <a:pPr lvl="1"/>
            <a:r>
              <a:rPr lang="en-US" dirty="0"/>
              <a:t>DSUA clarification – If facing any situation defined in the rulebook, alert the home manager that the umpire crew is leaving.  Bill normally.</a:t>
            </a:r>
          </a:p>
        </p:txBody>
      </p:sp>
    </p:spTree>
    <p:extLst>
      <p:ext uri="{BB962C8B-B14F-4D97-AF65-F5344CB8AC3E}">
        <p14:creationId xmlns:p14="http://schemas.microsoft.com/office/powerpoint/2010/main" val="700789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27321"/>
          </a:xfrm>
        </p:spPr>
        <p:txBody>
          <a:bodyPr>
            <a:normAutofit fontScale="90000"/>
          </a:bodyPr>
          <a:lstStyle/>
          <a:p>
            <a:pPr algn="ctr"/>
            <a:r>
              <a:rPr lang="en-US" dirty="0"/>
              <a:t>Rule 4.00</a:t>
            </a:r>
          </a:p>
        </p:txBody>
      </p:sp>
      <p:sp>
        <p:nvSpPr>
          <p:cNvPr id="3" name="Content Placeholder 2"/>
          <p:cNvSpPr>
            <a:spLocks noGrp="1"/>
          </p:cNvSpPr>
          <p:nvPr>
            <p:ph idx="1"/>
          </p:nvPr>
        </p:nvSpPr>
        <p:spPr>
          <a:xfrm>
            <a:off x="838200" y="627320"/>
            <a:ext cx="10515600" cy="5932967"/>
          </a:xfrm>
        </p:spPr>
        <p:txBody>
          <a:bodyPr/>
          <a:lstStyle/>
          <a:p>
            <a:r>
              <a:rPr lang="en-US" dirty="0"/>
              <a:t>4.16 – Games may not be started or continued with less than 9 players and/or no approved adult in the dugout.</a:t>
            </a:r>
          </a:p>
          <a:p>
            <a:pPr lvl="1"/>
            <a:r>
              <a:rPr lang="en-US" dirty="0"/>
              <a:t>In these situations, games will be suspended.  No forfeits, even for ejections.</a:t>
            </a:r>
          </a:p>
          <a:p>
            <a:r>
              <a:rPr lang="en-US" dirty="0"/>
              <a:t>4.17 – If a team cannot field 9 players due to injury, illness, ejection, the opposing manager shall choose a player to re-enter the game.  Ejected players are not eligible.</a:t>
            </a:r>
          </a:p>
          <a:p>
            <a:pPr lvl="1"/>
            <a:r>
              <a:rPr lang="en-US" dirty="0"/>
              <a:t>This is specifically for when no substitutes are eligible to return.</a:t>
            </a:r>
          </a:p>
          <a:p>
            <a:r>
              <a:rPr lang="en-US" dirty="0"/>
              <a:t>4.18 – Forfeited games – Umpires shall sign the scorebook and complete an incident report.</a:t>
            </a:r>
          </a:p>
          <a:p>
            <a:pPr lvl="1"/>
            <a:r>
              <a:rPr lang="en-US" dirty="0"/>
              <a:t>DSUA purposes – Suspended games will require a scorebook signature and a call to an assignor.</a:t>
            </a:r>
          </a:p>
        </p:txBody>
      </p:sp>
    </p:spTree>
    <p:extLst>
      <p:ext uri="{BB962C8B-B14F-4D97-AF65-F5344CB8AC3E}">
        <p14:creationId xmlns:p14="http://schemas.microsoft.com/office/powerpoint/2010/main" val="24272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01749"/>
          </a:xfrm>
        </p:spPr>
        <p:txBody>
          <a:bodyPr/>
          <a:lstStyle/>
          <a:p>
            <a:pPr algn="ctr"/>
            <a:r>
              <a:rPr lang="en-US" dirty="0"/>
              <a:t>Rule 4.00</a:t>
            </a:r>
          </a:p>
        </p:txBody>
      </p:sp>
      <p:sp>
        <p:nvSpPr>
          <p:cNvPr id="3" name="Content Placeholder 2"/>
          <p:cNvSpPr>
            <a:spLocks noGrp="1"/>
          </p:cNvSpPr>
          <p:nvPr>
            <p:ph idx="1"/>
          </p:nvPr>
        </p:nvSpPr>
        <p:spPr>
          <a:xfrm>
            <a:off x="838200" y="701749"/>
            <a:ext cx="10515600" cy="5869172"/>
          </a:xfrm>
        </p:spPr>
        <p:txBody>
          <a:bodyPr>
            <a:normAutofit lnSpcReduction="10000"/>
          </a:bodyPr>
          <a:lstStyle/>
          <a:p>
            <a:r>
              <a:rPr lang="en-US" dirty="0"/>
              <a:t>4.19 – Protests</a:t>
            </a:r>
          </a:p>
          <a:p>
            <a:pPr lvl="1"/>
            <a:r>
              <a:rPr lang="en-US" dirty="0"/>
              <a:t>Protests are only considered due to a misapplication of a rule or ineligible player or pitcher.</a:t>
            </a:r>
          </a:p>
          <a:p>
            <a:pPr lvl="1"/>
            <a:r>
              <a:rPr lang="en-US" dirty="0"/>
              <a:t>Managers shall announce their intent to protest to the umpire immediately before any succeeding play.</a:t>
            </a:r>
          </a:p>
          <a:p>
            <a:pPr lvl="1"/>
            <a:r>
              <a:rPr lang="en-US" dirty="0"/>
              <a:t>The umpire crew shall meet and discuss the situation.  </a:t>
            </a:r>
          </a:p>
          <a:p>
            <a:pPr lvl="2"/>
            <a:r>
              <a:rPr lang="en-US" dirty="0"/>
              <a:t>If the umpires are convinced the decision is in conflict of the rule(s), they shall reverse the decision.</a:t>
            </a:r>
          </a:p>
          <a:p>
            <a:pPr lvl="2"/>
            <a:r>
              <a:rPr lang="en-US" dirty="0"/>
              <a:t>If the umpires are convinced their decision is within the rules, announce the game is under protest.</a:t>
            </a:r>
          </a:p>
          <a:p>
            <a:pPr lvl="1"/>
            <a:r>
              <a:rPr lang="en-US" dirty="0"/>
              <a:t>Protests involving the use of an ineligible player or pitcher must be made before the umpires leave the field.  </a:t>
            </a:r>
          </a:p>
          <a:p>
            <a:pPr lvl="2"/>
            <a:r>
              <a:rPr lang="en-US" dirty="0"/>
              <a:t>If discovered during the game, the umpire shall remove the player from the mound or the game.  The protesting manager may decide to continue the game under protest or not.</a:t>
            </a:r>
          </a:p>
          <a:p>
            <a:pPr lvl="2"/>
            <a:endParaRPr lang="en-US" dirty="0"/>
          </a:p>
          <a:p>
            <a:pPr marL="457200" lvl="1" indent="0" algn="ctr">
              <a:buNone/>
            </a:pPr>
            <a:r>
              <a:rPr lang="en-US" sz="3600" dirty="0">
                <a:solidFill>
                  <a:srgbClr val="FF0000"/>
                </a:solidFill>
              </a:rPr>
              <a:t>AVOID PROTESTS WHENEVER POSSIBLE!!!</a:t>
            </a:r>
          </a:p>
          <a:p>
            <a:pPr lvl="2"/>
            <a:endParaRPr lang="en-US" dirty="0"/>
          </a:p>
          <a:p>
            <a:pPr lvl="2"/>
            <a:endParaRPr lang="en-US" dirty="0"/>
          </a:p>
        </p:txBody>
      </p:sp>
    </p:spTree>
    <p:extLst>
      <p:ext uri="{BB962C8B-B14F-4D97-AF65-F5344CB8AC3E}">
        <p14:creationId xmlns:p14="http://schemas.microsoft.com/office/powerpoint/2010/main" val="419965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29205"/>
          </a:xfrm>
        </p:spPr>
        <p:txBody>
          <a:bodyPr/>
          <a:lstStyle/>
          <a:p>
            <a:pPr algn="ctr"/>
            <a:r>
              <a:rPr lang="en-US" dirty="0"/>
              <a:t>Rule 4.00</a:t>
            </a:r>
          </a:p>
        </p:txBody>
      </p:sp>
      <p:sp>
        <p:nvSpPr>
          <p:cNvPr id="3" name="Content Placeholder 2"/>
          <p:cNvSpPr>
            <a:spLocks noGrp="1"/>
          </p:cNvSpPr>
          <p:nvPr>
            <p:ph idx="1"/>
          </p:nvPr>
        </p:nvSpPr>
        <p:spPr>
          <a:xfrm>
            <a:off x="838200" y="729205"/>
            <a:ext cx="10515600" cy="4351338"/>
          </a:xfrm>
        </p:spPr>
        <p:txBody>
          <a:bodyPr/>
          <a:lstStyle/>
          <a:p>
            <a:r>
              <a:rPr lang="en-US" dirty="0"/>
              <a:t>4.01 – Umpires shall meet with both managers before the game.</a:t>
            </a:r>
          </a:p>
          <a:p>
            <a:pPr lvl="1"/>
            <a:r>
              <a:rPr lang="en-US" dirty="0"/>
              <a:t>Once the meeting is over, get the game started.</a:t>
            </a:r>
          </a:p>
          <a:p>
            <a:pPr lvl="1"/>
            <a:r>
              <a:rPr lang="en-US" dirty="0"/>
              <a:t>Note – We do not carry lineup cards.  That responsibility is on the teams.</a:t>
            </a:r>
          </a:p>
          <a:p>
            <a:r>
              <a:rPr lang="en-US" dirty="0"/>
              <a:t>4.02 – Home team takes the defensive positions first.  Visitors hit first.</a:t>
            </a:r>
          </a:p>
          <a:p>
            <a:r>
              <a:rPr lang="en-US" dirty="0"/>
              <a:t>4.03 – All defensive players shall be in fair territory.</a:t>
            </a:r>
          </a:p>
          <a:p>
            <a:pPr lvl="1"/>
            <a:r>
              <a:rPr lang="en-US" dirty="0"/>
              <a:t>Exception: Catchers.  Their position is in foul territory in their box.</a:t>
            </a:r>
          </a:p>
          <a:p>
            <a:pPr lvl="1"/>
            <a:r>
              <a:rPr lang="en-US" dirty="0"/>
              <a:t>Note: Thrown intentional walk – Both feet must remain in the catchers box until the ball leaves the pitcher’s hand.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2046" y="4178462"/>
            <a:ext cx="4572000" cy="2679538"/>
          </a:xfrm>
          <a:prstGeom prst="rect">
            <a:avLst/>
          </a:prstGeom>
        </p:spPr>
      </p:pic>
    </p:spTree>
    <p:extLst>
      <p:ext uri="{BB962C8B-B14F-4D97-AF65-F5344CB8AC3E}">
        <p14:creationId xmlns:p14="http://schemas.microsoft.com/office/powerpoint/2010/main" val="67596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34335"/>
          </a:xfrm>
        </p:spPr>
        <p:txBody>
          <a:bodyPr>
            <a:normAutofit fontScale="90000"/>
          </a:bodyPr>
          <a:lstStyle/>
          <a:p>
            <a:pPr algn="ctr"/>
            <a:r>
              <a:rPr lang="en-US" dirty="0"/>
              <a:t>Rule 4.00</a:t>
            </a:r>
          </a:p>
        </p:txBody>
      </p:sp>
      <p:sp>
        <p:nvSpPr>
          <p:cNvPr id="3" name="Content Placeholder 2"/>
          <p:cNvSpPr>
            <a:spLocks noGrp="1"/>
          </p:cNvSpPr>
          <p:nvPr>
            <p:ph idx="1"/>
          </p:nvPr>
        </p:nvSpPr>
        <p:spPr>
          <a:xfrm>
            <a:off x="838200" y="634335"/>
            <a:ext cx="10515600" cy="4351338"/>
          </a:xfrm>
        </p:spPr>
        <p:txBody>
          <a:bodyPr/>
          <a:lstStyle/>
          <a:p>
            <a:r>
              <a:rPr lang="en-US" dirty="0"/>
              <a:t>4.04 – The batting order shall be followed throughout the game.</a:t>
            </a:r>
          </a:p>
          <a:p>
            <a:endParaRPr lang="en-US" dirty="0"/>
          </a:p>
          <a:p>
            <a:pPr marL="0" indent="0" algn="ctr">
              <a:buNone/>
            </a:pPr>
            <a:r>
              <a:rPr lang="en-US" dirty="0"/>
              <a:t>CONTINUOUS BATTING ORDER</a:t>
            </a:r>
          </a:p>
          <a:p>
            <a:r>
              <a:rPr lang="en-US" dirty="0"/>
              <a:t>All eligible players will bat in their assigned spot throughout the game</a:t>
            </a:r>
          </a:p>
          <a:p>
            <a:r>
              <a:rPr lang="en-US" dirty="0"/>
              <a:t>All players are considered “starters.” No players are 7.14 eligible.</a:t>
            </a:r>
          </a:p>
          <a:p>
            <a:r>
              <a:rPr lang="en-US" dirty="0"/>
              <a:t>Players that have to leave are simply skipped.  No automatic outs.</a:t>
            </a:r>
          </a:p>
          <a:p>
            <a:r>
              <a:rPr lang="en-US" dirty="0"/>
              <a:t>If the player returns, they go back in their original spot.  No penalty.</a:t>
            </a:r>
          </a:p>
          <a:p>
            <a:r>
              <a:rPr lang="en-US" dirty="0"/>
              <a:t>Late players are placed at the end of the lineup.</a:t>
            </a:r>
          </a:p>
        </p:txBody>
      </p:sp>
    </p:spTree>
    <p:extLst>
      <p:ext uri="{BB962C8B-B14F-4D97-AF65-F5344CB8AC3E}">
        <p14:creationId xmlns:p14="http://schemas.microsoft.com/office/powerpoint/2010/main" val="2627795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76866"/>
          </a:xfrm>
        </p:spPr>
        <p:txBody>
          <a:bodyPr>
            <a:normAutofit fontScale="90000"/>
          </a:bodyPr>
          <a:lstStyle/>
          <a:p>
            <a:pPr algn="ctr"/>
            <a:r>
              <a:rPr lang="en-US" dirty="0"/>
              <a:t>Rule 4.00</a:t>
            </a:r>
          </a:p>
        </p:txBody>
      </p:sp>
      <p:sp>
        <p:nvSpPr>
          <p:cNvPr id="3" name="Content Placeholder 2"/>
          <p:cNvSpPr>
            <a:spLocks noGrp="1"/>
          </p:cNvSpPr>
          <p:nvPr>
            <p:ph idx="1"/>
          </p:nvPr>
        </p:nvSpPr>
        <p:spPr>
          <a:xfrm>
            <a:off x="838200" y="676865"/>
            <a:ext cx="10515600" cy="5904687"/>
          </a:xfrm>
        </p:spPr>
        <p:txBody>
          <a:bodyPr>
            <a:normAutofit/>
          </a:bodyPr>
          <a:lstStyle/>
          <a:p>
            <a:pPr>
              <a:lnSpc>
                <a:spcPct val="100000"/>
              </a:lnSpc>
            </a:pPr>
            <a:r>
              <a:rPr lang="en-US" dirty="0"/>
              <a:t>4.05 – The offense shall have 2 base coaches.</a:t>
            </a:r>
          </a:p>
          <a:p>
            <a:pPr lvl="1">
              <a:lnSpc>
                <a:spcPct val="100000"/>
              </a:lnSpc>
            </a:pPr>
            <a:r>
              <a:rPr lang="en-US" dirty="0"/>
              <a:t>Base coaches may be the manager, coach, or players.</a:t>
            </a:r>
          </a:p>
          <a:p>
            <a:pPr lvl="1">
              <a:lnSpc>
                <a:spcPct val="100000"/>
              </a:lnSpc>
            </a:pPr>
            <a:r>
              <a:rPr lang="en-US" dirty="0"/>
              <a:t>Base coaches are REQUIRED.</a:t>
            </a:r>
          </a:p>
          <a:p>
            <a:pPr lvl="1">
              <a:lnSpc>
                <a:spcPct val="100000"/>
              </a:lnSpc>
            </a:pPr>
            <a:r>
              <a:rPr lang="en-US" dirty="0"/>
              <a:t>Players must wear helmets that meet the specs defined in 1.16.</a:t>
            </a:r>
          </a:p>
          <a:p>
            <a:pPr lvl="1">
              <a:lnSpc>
                <a:spcPct val="100000"/>
              </a:lnSpc>
            </a:pPr>
            <a:r>
              <a:rPr lang="en-US" dirty="0"/>
              <a:t>Coaches do not have to wear a helmet.</a:t>
            </a:r>
          </a:p>
          <a:p>
            <a:pPr lvl="1">
              <a:lnSpc>
                <a:spcPct val="100000"/>
              </a:lnSpc>
            </a:pPr>
            <a:r>
              <a:rPr lang="en-US" dirty="0"/>
              <a:t>Coaches must remain in the box.</a:t>
            </a:r>
          </a:p>
          <a:p>
            <a:pPr lvl="1">
              <a:lnSpc>
                <a:spcPct val="100000"/>
              </a:lnSpc>
            </a:pPr>
            <a:r>
              <a:rPr lang="en-US" dirty="0"/>
              <a:t>Coaches cannot alternate between boxes during the inning.</a:t>
            </a:r>
          </a:p>
          <a:p>
            <a:pPr lvl="1">
              <a:lnSpc>
                <a:spcPct val="100000"/>
              </a:lnSpc>
            </a:pPr>
            <a:r>
              <a:rPr lang="en-US" dirty="0"/>
              <a:t>Remember: 1 adult must be in the dugout at all times.</a:t>
            </a:r>
          </a:p>
          <a:p>
            <a:pPr lvl="1">
              <a:lnSpc>
                <a:spcPct val="100000"/>
              </a:lnSpc>
            </a:pPr>
            <a:r>
              <a:rPr lang="en-US" dirty="0"/>
              <a:t>Coaches shall only talk to their team.</a:t>
            </a:r>
          </a:p>
          <a:p>
            <a:pPr lvl="1">
              <a:lnSpc>
                <a:spcPct val="100000"/>
              </a:lnSpc>
            </a:pPr>
            <a:r>
              <a:rPr lang="en-US" dirty="0"/>
              <a:t>Penalty: Remove the coach from the box, not the game.</a:t>
            </a:r>
          </a:p>
        </p:txBody>
      </p:sp>
    </p:spTree>
    <p:extLst>
      <p:ext uri="{BB962C8B-B14F-4D97-AF65-F5344CB8AC3E}">
        <p14:creationId xmlns:p14="http://schemas.microsoft.com/office/powerpoint/2010/main" val="1769468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34335"/>
          </a:xfrm>
        </p:spPr>
        <p:txBody>
          <a:bodyPr>
            <a:normAutofit fontScale="90000"/>
          </a:bodyPr>
          <a:lstStyle/>
          <a:p>
            <a:pPr algn="ctr"/>
            <a:r>
              <a:rPr lang="en-US" dirty="0"/>
              <a:t>Rule 4.00</a:t>
            </a:r>
          </a:p>
        </p:txBody>
      </p:sp>
      <p:sp>
        <p:nvSpPr>
          <p:cNvPr id="3" name="Content Placeholder 2"/>
          <p:cNvSpPr>
            <a:spLocks noGrp="1"/>
          </p:cNvSpPr>
          <p:nvPr>
            <p:ph idx="1"/>
          </p:nvPr>
        </p:nvSpPr>
        <p:spPr>
          <a:xfrm>
            <a:off x="838200" y="634335"/>
            <a:ext cx="10515600" cy="4351338"/>
          </a:xfrm>
        </p:spPr>
        <p:txBody>
          <a:bodyPr/>
          <a:lstStyle/>
          <a:p>
            <a:r>
              <a:rPr lang="en-US" dirty="0"/>
              <a:t>4.06 – No manager, coach, or player shall:</a:t>
            </a:r>
          </a:p>
          <a:p>
            <a:pPr lvl="1"/>
            <a:r>
              <a:rPr lang="en-US" dirty="0"/>
              <a:t>Incite spectators.</a:t>
            </a:r>
          </a:p>
          <a:p>
            <a:pPr lvl="1"/>
            <a:r>
              <a:rPr lang="en-US" dirty="0"/>
              <a:t>Use foul or derogatory language towards other players, coaches, umpires.</a:t>
            </a:r>
          </a:p>
          <a:p>
            <a:pPr lvl="1"/>
            <a:r>
              <a:rPr lang="en-US" dirty="0"/>
              <a:t>Attempt to cause the pitcher to commit an illegal pitch/balk.</a:t>
            </a:r>
          </a:p>
          <a:p>
            <a:pPr lvl="1"/>
            <a:r>
              <a:rPr lang="en-US" dirty="0"/>
              <a:t>Take position to deliberately distract the batter.</a:t>
            </a:r>
          </a:p>
          <a:p>
            <a:pPr marL="0" indent="0">
              <a:buNone/>
            </a:pPr>
            <a:r>
              <a:rPr lang="en-US" dirty="0"/>
              <a:t>Umpire action: 1</a:t>
            </a:r>
            <a:r>
              <a:rPr lang="en-US" baseline="30000" dirty="0"/>
              <a:t>st</a:t>
            </a:r>
            <a:r>
              <a:rPr lang="en-US" dirty="0"/>
              <a:t> offense, warn the offender.  Subsequent – eject.</a:t>
            </a:r>
          </a:p>
          <a:p>
            <a:pPr lvl="1"/>
            <a:endParaRPr lang="en-US" dirty="0"/>
          </a:p>
        </p:txBody>
      </p:sp>
    </p:spTree>
    <p:extLst>
      <p:ext uri="{BB962C8B-B14F-4D97-AF65-F5344CB8AC3E}">
        <p14:creationId xmlns:p14="http://schemas.microsoft.com/office/powerpoint/2010/main" val="219453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20995"/>
          </a:xfrm>
        </p:spPr>
        <p:txBody>
          <a:bodyPr>
            <a:normAutofit fontScale="90000"/>
          </a:bodyPr>
          <a:lstStyle/>
          <a:p>
            <a:pPr algn="ctr"/>
            <a:r>
              <a:rPr lang="en-US" dirty="0"/>
              <a:t>Rule 4.00</a:t>
            </a:r>
          </a:p>
        </p:txBody>
      </p:sp>
      <p:sp>
        <p:nvSpPr>
          <p:cNvPr id="3" name="Content Placeholder 2"/>
          <p:cNvSpPr>
            <a:spLocks noGrp="1"/>
          </p:cNvSpPr>
          <p:nvPr>
            <p:ph idx="1"/>
          </p:nvPr>
        </p:nvSpPr>
        <p:spPr>
          <a:xfrm>
            <a:off x="851799" y="1226971"/>
            <a:ext cx="10515600" cy="4351338"/>
          </a:xfrm>
        </p:spPr>
        <p:txBody>
          <a:bodyPr>
            <a:normAutofit/>
          </a:bodyPr>
          <a:lstStyle/>
          <a:p>
            <a:pPr marL="0" indent="0" algn="ctr">
              <a:buNone/>
            </a:pPr>
            <a:r>
              <a:rPr lang="en-US" sz="6000" dirty="0">
                <a:solidFill>
                  <a:srgbClr val="FF0000"/>
                </a:solidFill>
              </a:rPr>
              <a:t>4.07 - EJECTIONS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5798"/>
            <a:ext cx="4105346" cy="402220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5346" y="2835798"/>
            <a:ext cx="4008507" cy="402220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06592" y="2835798"/>
            <a:ext cx="4085408" cy="4022202"/>
          </a:xfrm>
          <a:prstGeom prst="rect">
            <a:avLst/>
          </a:prstGeom>
        </p:spPr>
      </p:pic>
    </p:spTree>
    <p:extLst>
      <p:ext uri="{BB962C8B-B14F-4D97-AF65-F5344CB8AC3E}">
        <p14:creationId xmlns:p14="http://schemas.microsoft.com/office/powerpoint/2010/main" val="297952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30028"/>
          </a:xfrm>
        </p:spPr>
        <p:txBody>
          <a:bodyPr/>
          <a:lstStyle/>
          <a:p>
            <a:pPr algn="ctr"/>
            <a:r>
              <a:rPr lang="en-US" dirty="0"/>
              <a:t>Rule 4.07 - Ejections</a:t>
            </a:r>
          </a:p>
        </p:txBody>
      </p:sp>
      <p:sp>
        <p:nvSpPr>
          <p:cNvPr id="3" name="Content Placeholder 2"/>
          <p:cNvSpPr>
            <a:spLocks noGrp="1"/>
          </p:cNvSpPr>
          <p:nvPr>
            <p:ph idx="1"/>
          </p:nvPr>
        </p:nvSpPr>
        <p:spPr>
          <a:xfrm>
            <a:off x="340242" y="847429"/>
            <a:ext cx="11515060" cy="5372617"/>
          </a:xfrm>
        </p:spPr>
        <p:txBody>
          <a:bodyPr>
            <a:normAutofit/>
          </a:bodyPr>
          <a:lstStyle/>
          <a:p>
            <a:r>
              <a:rPr lang="en-US" dirty="0"/>
              <a:t>Once ejected, managers and coaches must leave the field immediately.</a:t>
            </a:r>
          </a:p>
          <a:p>
            <a:r>
              <a:rPr lang="en-US" dirty="0"/>
              <a:t>Players will leave when a parent/guardian can take them home or if they can drive away.  If no parent/guardian is around, they MUST remain on the bench under adult supervision until one arrives to take them.</a:t>
            </a:r>
          </a:p>
          <a:p>
            <a:endParaRPr lang="en-US" dirty="0"/>
          </a:p>
          <a:p>
            <a:pPr marL="0" indent="0">
              <a:buNone/>
            </a:pPr>
            <a:r>
              <a:rPr lang="en-US" dirty="0"/>
              <a:t>We are responsible for that player until their parents regain custody!</a:t>
            </a:r>
          </a:p>
          <a:p>
            <a:pPr marL="0" indent="0">
              <a:buNone/>
            </a:pPr>
            <a:endParaRPr lang="en-US" dirty="0"/>
          </a:p>
          <a:p>
            <a:r>
              <a:rPr lang="en-US" dirty="0"/>
              <a:t>Remaining ejected players shall not participate in any way.</a:t>
            </a:r>
          </a:p>
          <a:p>
            <a:endParaRPr lang="en-US" dirty="0"/>
          </a:p>
          <a:p>
            <a:r>
              <a:rPr lang="en-US" dirty="0"/>
              <a:t>All ejections carry a mandatory minimum 1 game suspension.  Umpires cannot increase.</a:t>
            </a:r>
          </a:p>
        </p:txBody>
      </p:sp>
    </p:spTree>
    <p:extLst>
      <p:ext uri="{BB962C8B-B14F-4D97-AF65-F5344CB8AC3E}">
        <p14:creationId xmlns:p14="http://schemas.microsoft.com/office/powerpoint/2010/main" val="2139782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9972"/>
          </a:xfrm>
        </p:spPr>
        <p:txBody>
          <a:bodyPr/>
          <a:lstStyle/>
          <a:p>
            <a:pPr algn="ctr"/>
            <a:r>
              <a:rPr lang="en-US" dirty="0"/>
              <a:t>Rule 4.07 - Ejections</a:t>
            </a:r>
          </a:p>
        </p:txBody>
      </p:sp>
      <p:sp>
        <p:nvSpPr>
          <p:cNvPr id="3" name="Content Placeholder 2"/>
          <p:cNvSpPr>
            <a:spLocks noGrp="1"/>
          </p:cNvSpPr>
          <p:nvPr>
            <p:ph idx="1"/>
          </p:nvPr>
        </p:nvSpPr>
        <p:spPr>
          <a:xfrm>
            <a:off x="276447" y="691116"/>
            <a:ext cx="11674547" cy="6092455"/>
          </a:xfrm>
        </p:spPr>
        <p:txBody>
          <a:bodyPr>
            <a:normAutofit/>
          </a:bodyPr>
          <a:lstStyle/>
          <a:p>
            <a:pPr marL="0" indent="0" algn="ctr">
              <a:buNone/>
            </a:pPr>
            <a:r>
              <a:rPr lang="en-US" dirty="0"/>
              <a:t>Umpire conduct</a:t>
            </a:r>
          </a:p>
          <a:p>
            <a:r>
              <a:rPr lang="en-US" dirty="0"/>
              <a:t>Remain as calm as you can during a confrontation with a manager.</a:t>
            </a:r>
          </a:p>
          <a:p>
            <a:pPr lvl="1"/>
            <a:r>
              <a:rPr lang="en-US" dirty="0">
                <a:solidFill>
                  <a:srgbClr val="FF0000"/>
                </a:solidFill>
              </a:rPr>
              <a:t>Note: We only talk to managers!</a:t>
            </a:r>
          </a:p>
          <a:p>
            <a:r>
              <a:rPr lang="en-US" dirty="0"/>
              <a:t>Do not raise your voice. Do not speak faster than normal.</a:t>
            </a:r>
          </a:p>
          <a:p>
            <a:r>
              <a:rPr lang="en-US" dirty="0"/>
              <a:t>Allow the coach to make his argument one time.  Do not let them repeat.  Calmly tell the manager what you saw.</a:t>
            </a:r>
          </a:p>
          <a:p>
            <a:r>
              <a:rPr lang="en-US" dirty="0"/>
              <a:t>Once the confrontation is over, calmly walk away.  If the coach follows you, try not to say anything that opens the door for more arguing.</a:t>
            </a:r>
          </a:p>
          <a:p>
            <a:r>
              <a:rPr lang="en-US" dirty="0"/>
              <a:t>If coach restarts the argument, let them know that’s enough.</a:t>
            </a:r>
          </a:p>
          <a:p>
            <a:r>
              <a:rPr lang="en-US" dirty="0"/>
              <a:t>At this point, it’s the manager’s choice to eject himself or not!</a:t>
            </a:r>
          </a:p>
          <a:p>
            <a:r>
              <a:rPr lang="en-US" dirty="0"/>
              <a:t>Do your best to keep participants in the game.  We are not in the business of ejecting people.  Managers can question calls the right way.  It is not necessarily an attempt to show you up.</a:t>
            </a:r>
          </a:p>
          <a:p>
            <a:endParaRPr lang="en-US" dirty="0"/>
          </a:p>
          <a:p>
            <a:endParaRPr lang="en-US" dirty="0"/>
          </a:p>
        </p:txBody>
      </p:sp>
    </p:spTree>
    <p:extLst>
      <p:ext uri="{BB962C8B-B14F-4D97-AF65-F5344CB8AC3E}">
        <p14:creationId xmlns:p14="http://schemas.microsoft.com/office/powerpoint/2010/main" val="1451252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44279"/>
          </a:xfrm>
        </p:spPr>
        <p:txBody>
          <a:bodyPr/>
          <a:lstStyle/>
          <a:p>
            <a:pPr algn="ctr"/>
            <a:r>
              <a:rPr lang="en-US" dirty="0"/>
              <a:t>Rule 4.00</a:t>
            </a:r>
          </a:p>
        </p:txBody>
      </p:sp>
      <p:sp>
        <p:nvSpPr>
          <p:cNvPr id="3" name="Content Placeholder 2"/>
          <p:cNvSpPr>
            <a:spLocks noGrp="1"/>
          </p:cNvSpPr>
          <p:nvPr>
            <p:ph idx="1"/>
          </p:nvPr>
        </p:nvSpPr>
        <p:spPr>
          <a:xfrm>
            <a:off x="838200" y="744279"/>
            <a:ext cx="10515600" cy="4614530"/>
          </a:xfrm>
        </p:spPr>
        <p:txBody>
          <a:bodyPr/>
          <a:lstStyle/>
          <a:p>
            <a:r>
              <a:rPr lang="en-US" dirty="0"/>
              <a:t>4.08 – When a bench shows violent disapproval to a call:</a:t>
            </a:r>
          </a:p>
          <a:p>
            <a:pPr lvl="1"/>
            <a:r>
              <a:rPr lang="en-US" dirty="0"/>
              <a:t>First, warn the bench.</a:t>
            </a:r>
          </a:p>
          <a:p>
            <a:pPr lvl="1"/>
            <a:r>
              <a:rPr lang="en-US" dirty="0"/>
              <a:t>If the bench does not heed, eject the offender(s).  If you cannot determine the offender(s), you have the authority to clear the bench.  The manager ONLY will recall the players needed to complete the game.</a:t>
            </a:r>
          </a:p>
          <a:p>
            <a:r>
              <a:rPr lang="en-US" dirty="0"/>
              <a:t>4.09 – A team scores when a player legally touches First, Second, Third, and Home in order before three outs are made.</a:t>
            </a:r>
          </a:p>
          <a:p>
            <a:pPr lvl="1"/>
            <a:r>
              <a:rPr lang="en-US" dirty="0"/>
              <a:t>Runs do not score if:</a:t>
            </a:r>
          </a:p>
          <a:p>
            <a:pPr lvl="2"/>
            <a:r>
              <a:rPr lang="en-US" dirty="0"/>
              <a:t>A force out is made.</a:t>
            </a:r>
          </a:p>
          <a:p>
            <a:pPr lvl="2"/>
            <a:r>
              <a:rPr lang="en-US" dirty="0"/>
              <a:t>A preceding runner fails to touch a base. (appeal play)</a:t>
            </a:r>
          </a:p>
          <a:p>
            <a:endParaRPr lang="en-US" dirty="0"/>
          </a:p>
        </p:txBody>
      </p:sp>
    </p:spTree>
    <p:extLst>
      <p:ext uri="{BB962C8B-B14F-4D97-AF65-F5344CB8AC3E}">
        <p14:creationId xmlns:p14="http://schemas.microsoft.com/office/powerpoint/2010/main" val="4278410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1308</Words>
  <Application>Microsoft Office PowerPoint</Application>
  <PresentationFormat>Custom</PresentationFormat>
  <Paragraphs>107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Rule 4.00</vt:lpstr>
      <vt:lpstr>Rule 4.00</vt:lpstr>
      <vt:lpstr>Rule 4.00</vt:lpstr>
      <vt:lpstr>Rule 4.00</vt:lpstr>
      <vt:lpstr>Rule 4.00</vt:lpstr>
      <vt:lpstr>Rule 4.00</vt:lpstr>
      <vt:lpstr>Rule 4.07 - Ejections</vt:lpstr>
      <vt:lpstr>Rule 4.07 - Ejections</vt:lpstr>
      <vt:lpstr>Rule 4.00</vt:lpstr>
      <vt:lpstr>Rule 4.00</vt:lpstr>
      <vt:lpstr>Rule 4.00</vt:lpstr>
      <vt:lpstr>Rule 4.00</vt:lpstr>
      <vt:lpstr>Rule 4.00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dc:creator>
  <cp:lastModifiedBy>D Angelo, Craig</cp:lastModifiedBy>
  <cp:revision>24</cp:revision>
  <dcterms:created xsi:type="dcterms:W3CDTF">2017-01-25T00:56:04Z</dcterms:created>
  <dcterms:modified xsi:type="dcterms:W3CDTF">2017-12-13T20:01:38Z</dcterms:modified>
</cp:coreProperties>
</file>